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67" r:id="rId5"/>
    <p:sldId id="259" r:id="rId6"/>
    <p:sldId id="260" r:id="rId7"/>
    <p:sldId id="261" r:id="rId8"/>
    <p:sldId id="265" r:id="rId9"/>
    <p:sldId id="264" r:id="rId10"/>
    <p:sldId id="268" r:id="rId11"/>
    <p:sldId id="270" r:id="rId12"/>
    <p:sldId id="271" r:id="rId13"/>
    <p:sldId id="269" r:id="rId14"/>
    <p:sldId id="272" r:id="rId15"/>
    <p:sldId id="262" r:id="rId16"/>
    <p:sldId id="273" r:id="rId17"/>
    <p:sldId id="274" r:id="rId18"/>
    <p:sldId id="275" r:id="rId19"/>
    <p:sldId id="276" r:id="rId20"/>
    <p:sldId id="277" r:id="rId21"/>
    <p:sldId id="263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13E35-6263-B04E-B90F-AF2DE237AD70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F221-AFC2-734D-A80A-63DBCB869D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13E35-6263-B04E-B90F-AF2DE237AD70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F221-AFC2-734D-A80A-63DBCB869D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13E35-6263-B04E-B90F-AF2DE237AD70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F221-AFC2-734D-A80A-63DBCB869D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13E35-6263-B04E-B90F-AF2DE237AD70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F221-AFC2-734D-A80A-63DBCB869D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13E35-6263-B04E-B90F-AF2DE237AD70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F221-AFC2-734D-A80A-63DBCB869D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13E35-6263-B04E-B90F-AF2DE237AD70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F221-AFC2-734D-A80A-63DBCB869D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13E35-6263-B04E-B90F-AF2DE237AD70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F221-AFC2-734D-A80A-63DBCB869D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13E35-6263-B04E-B90F-AF2DE237AD70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F221-AFC2-734D-A80A-63DBCB869D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13E35-6263-B04E-B90F-AF2DE237AD70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F221-AFC2-734D-A80A-63DBCB869D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13E35-6263-B04E-B90F-AF2DE237AD70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F221-AFC2-734D-A80A-63DBCB869D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13E35-6263-B04E-B90F-AF2DE237AD70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F221-AFC2-734D-A80A-63DBCB869D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13E35-6263-B04E-B90F-AF2DE237AD70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0F221-AFC2-734D-A80A-63DBCB869DE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Scarlet Ibis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James Hurst </a:t>
            </a:r>
            <a:endParaRPr lang="en-US" dirty="0"/>
          </a:p>
        </p:txBody>
      </p:sp>
      <p:pic>
        <p:nvPicPr>
          <p:cNvPr id="4" name="Picture 3" descr="shutterstock_1291.jpg"/>
          <p:cNvPicPr>
            <a:picLocks noChangeAspect="1"/>
          </p:cNvPicPr>
          <p:nvPr/>
        </p:nvPicPr>
        <p:blipFill>
          <a:blip r:embed="rId2">
            <a:alphaModFix amt="47000"/>
          </a:blip>
          <a:stretch>
            <a:fillRect/>
          </a:stretch>
        </p:blipFill>
        <p:spPr>
          <a:xfrm>
            <a:off x="955210" y="0"/>
            <a:ext cx="6817190" cy="68171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7"/>
            <a:ext cx="8229600" cy="1239837"/>
          </a:xfrm>
        </p:spPr>
        <p:txBody>
          <a:bodyPr>
            <a:normAutofit/>
          </a:bodyPr>
          <a:lstStyle/>
          <a:p>
            <a:r>
              <a:rPr lang="en-US" b="1" dirty="0" smtClean="0"/>
              <a:t>James Hurst’s Hope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3014"/>
            <a:ext cx="8229600" cy="4883150"/>
          </a:xfrm>
        </p:spPr>
        <p:txBody>
          <a:bodyPr/>
          <a:lstStyle/>
          <a:p>
            <a:r>
              <a:rPr lang="en-US" dirty="0" smtClean="0"/>
              <a:t>He wants the readers of “The Scarlet Ibis” to think of how the war raging among “brothers” in Europe is related to the conflict between Doodle and his brother.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He reflects, “People always suffer when others try to make them over in their own image.”</a:t>
            </a:r>
            <a:endParaRPr lang="en-US" dirty="0"/>
          </a:p>
        </p:txBody>
      </p:sp>
      <p:pic>
        <p:nvPicPr>
          <p:cNvPr id="5122" name="Picture 2" descr="C:\Users\jflory\AppData\Local\Microsoft\Windows\Temporary Internet Files\Content.IE5\2M7ZJFYP\MC900078751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292" y="4947997"/>
            <a:ext cx="1655238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056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“The Scarlet Ibis” and Allegory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Allegory </a:t>
            </a:r>
            <a:r>
              <a:rPr lang="en-US" dirty="0" smtClean="0"/>
              <a:t>– a story in which characters, settings, and actions stand for something beyond themselves.</a:t>
            </a:r>
          </a:p>
          <a:p>
            <a:endParaRPr lang="en-US" dirty="0"/>
          </a:p>
          <a:p>
            <a:r>
              <a:rPr lang="en-US" dirty="0" smtClean="0"/>
              <a:t>An allegory can be read on one level for its literal, straightforward meaning, and on a second level for its symbolic, or allegorical meaning.</a:t>
            </a:r>
          </a:p>
          <a:p>
            <a:endParaRPr lang="en-US" dirty="0"/>
          </a:p>
          <a:p>
            <a:r>
              <a:rPr lang="en-US" dirty="0" smtClean="0"/>
              <a:t>Allegories are often intended to teach a moral lesson or to make a comment about goodness and vice.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963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 Big Allegorical Ideas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danger of attempting to make others over in one’s own image</a:t>
            </a:r>
          </a:p>
          <a:p>
            <a:endParaRPr lang="en-US" dirty="0"/>
          </a:p>
          <a:p>
            <a:r>
              <a:rPr lang="en-US" dirty="0" smtClean="0"/>
              <a:t>The brotherhood of all mankind</a:t>
            </a:r>
          </a:p>
          <a:p>
            <a:endParaRPr lang="en-US" dirty="0"/>
          </a:p>
          <a:p>
            <a:r>
              <a:rPr lang="en-US" dirty="0" smtClean="0"/>
              <a:t>The waste of life resulting from a lack of love and compassion.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54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“The Scarlet Ibis”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World War I (1914 – 1918)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Significant numbers of American troops were sent to fight in Europe in the summer of 1918 (when the story is set).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Wars fought against other nations necessarily involve attempts to make over other nations in the aggressor’s image.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473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97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1" y="314326"/>
            <a:ext cx="8772524" cy="6115050"/>
          </a:xfrm>
        </p:spPr>
        <p:txBody>
          <a:bodyPr>
            <a:noAutofit/>
          </a:bodyPr>
          <a:lstStyle/>
          <a:p>
            <a:r>
              <a:rPr lang="en-US" sz="2700" dirty="0" smtClean="0"/>
              <a:t>Prerequisites to such attempts are pride and arrogance:  aggressor nation believes it is somehow better than victim nation and that it has the right to change the victim nation</a:t>
            </a:r>
          </a:p>
          <a:p>
            <a:endParaRPr lang="en-US" sz="2700" dirty="0" smtClean="0"/>
          </a:p>
          <a:p>
            <a:r>
              <a:rPr lang="en-US" sz="2700" dirty="0" smtClean="0"/>
              <a:t>Brotherhood among soldiers fighting in mud-filled trenches is a common theme in war literature – LOYALTY IS VITAL!!</a:t>
            </a:r>
          </a:p>
          <a:p>
            <a:endParaRPr lang="en-US" sz="2700" dirty="0" smtClean="0"/>
          </a:p>
          <a:p>
            <a:r>
              <a:rPr lang="en-US" sz="2700" dirty="0" smtClean="0"/>
              <a:t>In “The Scarlet Ibis” Hurst emphasizes that the war’s main legacy in the U.S. was the deaths of many men.</a:t>
            </a:r>
          </a:p>
          <a:p>
            <a:endParaRPr lang="en-US" sz="2700" dirty="0" smtClean="0"/>
          </a:p>
          <a:p>
            <a:r>
              <a:rPr lang="en-US" sz="2700" dirty="0" smtClean="0"/>
              <a:t>Many heroic tales of men risking own lives to save a fallen colleague, or horror stories of wounded men being left to die.</a:t>
            </a:r>
          </a:p>
        </p:txBody>
      </p:sp>
    </p:spTree>
    <p:extLst>
      <p:ext uri="{BB962C8B-B14F-4D97-AF65-F5344CB8AC3E}">
        <p14:creationId xmlns:p14="http://schemas.microsoft.com/office/powerpoint/2010/main" val="422579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1763"/>
            <a:ext cx="8229600" cy="73977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Setting and Tone </a:t>
            </a:r>
            <a:endParaRPr lang="en-US" b="1" dirty="0"/>
          </a:p>
        </p:txBody>
      </p:sp>
      <p:pic>
        <p:nvPicPr>
          <p:cNvPr id="4" name="Picture 3" descr="Pickingcott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3011052"/>
            <a:ext cx="7861063" cy="3556585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871538"/>
            <a:ext cx="8229600" cy="5254626"/>
          </a:xfrm>
        </p:spPr>
        <p:txBody>
          <a:bodyPr/>
          <a:lstStyle/>
          <a:p>
            <a:r>
              <a:rPr lang="en-US" b="1" dirty="0" smtClean="0"/>
              <a:t>Setting </a:t>
            </a:r>
            <a:r>
              <a:rPr lang="en-US" dirty="0" smtClean="0"/>
              <a:t>- North Carolina; cotton farm; Old Woman Swamp</a:t>
            </a:r>
          </a:p>
          <a:p>
            <a:r>
              <a:rPr lang="en-US" b="1" dirty="0" smtClean="0"/>
              <a:t>Tone </a:t>
            </a:r>
            <a:r>
              <a:rPr lang="en-US" dirty="0" smtClean="0"/>
              <a:t>– author’s attitude; conveyed through author’s choice of words and details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Foreshadowing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use of clues to hint at events that will occur later in a plot.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Summer of 1918 was blighted – crops withered, curled up, and died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Plant growth was replaced by death and decay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 smtClean="0">
                <a:solidFill>
                  <a:srgbClr val="FF0000"/>
                </a:solidFill>
              </a:rPr>
              <a:t>“Dead birds is bad luck…Specially red dead birds!”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291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833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Allusion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2976"/>
            <a:ext cx="8229600" cy="5183188"/>
          </a:xfrm>
        </p:spPr>
        <p:txBody>
          <a:bodyPr/>
          <a:lstStyle/>
          <a:p>
            <a:r>
              <a:rPr lang="en-US" dirty="0" smtClean="0"/>
              <a:t>A reference in a work of literature to a statement or an event from literature, history, religion, mythology, politics, sports, science, or pop culture.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Three allusions in “The Scarlet Ibis”</a:t>
            </a:r>
          </a:p>
          <a:p>
            <a:pPr lvl="1"/>
            <a:r>
              <a:rPr lang="en-US" dirty="0" smtClean="0"/>
              <a:t>Belleau Woods – WWI battle sites</a:t>
            </a:r>
          </a:p>
          <a:p>
            <a:pPr lvl="1"/>
            <a:r>
              <a:rPr lang="en-US" dirty="0" smtClean="0"/>
              <a:t>Hansel and Gretel  (bread crumbs)</a:t>
            </a:r>
          </a:p>
          <a:p>
            <a:pPr lvl="1"/>
            <a:r>
              <a:rPr lang="en-US" dirty="0" smtClean="0"/>
              <a:t>The Bible (Resurrection [Aunt </a:t>
            </a:r>
            <a:r>
              <a:rPr lang="en-US" dirty="0" err="1" smtClean="0"/>
              <a:t>Nicey</a:t>
            </a:r>
            <a:r>
              <a:rPr lang="en-US" dirty="0" smtClean="0"/>
              <a:t>])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7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833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Imagery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8714"/>
            <a:ext cx="8229600" cy="49974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Descriptive language that deals with any of the five senses (sight, touch, smell, hearing, and taste) and even movement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Helps the reader to create “pictures” in his/her head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use of figurative language (similes, metaphors, personification) helps create imagery in writing.</a:t>
            </a:r>
          </a:p>
        </p:txBody>
      </p:sp>
    </p:spTree>
    <p:extLst>
      <p:ext uri="{BB962C8B-B14F-4D97-AF65-F5344CB8AC3E}">
        <p14:creationId xmlns:p14="http://schemas.microsoft.com/office/powerpoint/2010/main" val="2123462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83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Examples (Imagery)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64"/>
            <a:ext cx="8229600" cy="5329236"/>
          </a:xfrm>
        </p:spPr>
        <p:txBody>
          <a:bodyPr/>
          <a:lstStyle/>
          <a:p>
            <a:r>
              <a:rPr lang="en-US" i="1" dirty="0" smtClean="0">
                <a:solidFill>
                  <a:srgbClr val="00B050"/>
                </a:solidFill>
              </a:rPr>
              <a:t>“…with a tiny body that was red and shriveled like an old man’s” </a:t>
            </a:r>
            <a:r>
              <a:rPr lang="en-US" dirty="0" smtClean="0"/>
              <a:t>– simile (sense of sight)</a:t>
            </a:r>
          </a:p>
          <a:p>
            <a:r>
              <a:rPr lang="en-US" i="1" dirty="0" smtClean="0">
                <a:solidFill>
                  <a:srgbClr val="0070C0"/>
                </a:solidFill>
              </a:rPr>
              <a:t>“…curtains billowed out in the afternoon sea breeze, rustling like Palmetto fronds” </a:t>
            </a:r>
            <a:r>
              <a:rPr lang="en-US" dirty="0" smtClean="0"/>
              <a:t>– simile (sight and movement)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“Even death did not mar its grace, for it lay on the earth like a broken vase of red flowers.” </a:t>
            </a:r>
            <a:r>
              <a:rPr lang="en-US" dirty="0" smtClean="0"/>
              <a:t>– simile (sight)</a:t>
            </a:r>
          </a:p>
          <a:p>
            <a:r>
              <a:rPr lang="en-US" i="1" dirty="0" smtClean="0">
                <a:solidFill>
                  <a:srgbClr val="7030A0"/>
                </a:solidFill>
              </a:rPr>
              <a:t>“The [rain] drops stung my face like nettles.” </a:t>
            </a:r>
            <a:r>
              <a:rPr lang="en-US" dirty="0" smtClean="0"/>
              <a:t>– simile (touch)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21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an Ibis?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6520"/>
            <a:ext cx="8229600" cy="5433736"/>
          </a:xfrm>
        </p:spPr>
        <p:txBody>
          <a:bodyPr/>
          <a:lstStyle/>
          <a:p>
            <a:r>
              <a:rPr lang="en-US" dirty="0" smtClean="0"/>
              <a:t>South American wading bird</a:t>
            </a:r>
          </a:p>
          <a:p>
            <a:r>
              <a:rPr lang="en-US" dirty="0" smtClean="0"/>
              <a:t>Bright red in color with black wing tips </a:t>
            </a:r>
          </a:p>
          <a:p>
            <a:r>
              <a:rPr lang="en-US" dirty="0" smtClean="0"/>
              <a:t>In the same family as the stork and heron</a:t>
            </a:r>
          </a:p>
          <a:p>
            <a:r>
              <a:rPr lang="en-US" dirty="0" smtClean="0"/>
              <a:t>Measures 56 – 58cm in length, and weighs 775 – 925 g.</a:t>
            </a:r>
          </a:p>
          <a:p>
            <a:r>
              <a:rPr lang="en-US" dirty="0" smtClean="0"/>
              <a:t> Juveniles have brown markings on their heads and necks</a:t>
            </a:r>
          </a:p>
          <a:p>
            <a:r>
              <a:rPr lang="en-US" dirty="0" smtClean="0"/>
              <a:t>The Ibis will get darker (red) as it ages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hutterstock_129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9440" y="118238"/>
            <a:ext cx="1737360" cy="17373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Symbols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26"/>
            <a:ext cx="8229600" cy="51260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symbol</a:t>
            </a:r>
            <a:r>
              <a:rPr lang="en-US" dirty="0" smtClean="0"/>
              <a:t> is a thing or idea that stands for something else.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grindstone</a:t>
            </a:r>
            <a:r>
              <a:rPr lang="en-US" dirty="0" smtClean="0"/>
              <a:t> – symbolizes Brother’s memories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Ibis </a:t>
            </a:r>
            <a:r>
              <a:rPr lang="en-US" dirty="0" smtClean="0"/>
              <a:t>– symbolizes Doodle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Peacock </a:t>
            </a:r>
            <a:r>
              <a:rPr lang="en-US" sz="2000" i="1" dirty="0" smtClean="0">
                <a:solidFill>
                  <a:srgbClr val="FF0000"/>
                </a:solidFill>
              </a:rPr>
              <a:t>(in Doodle’s lie) </a:t>
            </a:r>
            <a:r>
              <a:rPr lang="en-US" dirty="0" smtClean="0"/>
              <a:t>– symbolizes Doodle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Old Woman Swamp </a:t>
            </a:r>
            <a:r>
              <a:rPr lang="en-US" dirty="0" smtClean="0"/>
              <a:t>– symbolizes a place of paradise for the boys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– blood, death, bleeding tree, Ibis, Doodle at birth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War</a:t>
            </a:r>
            <a:r>
              <a:rPr lang="en-US" dirty="0" smtClean="0"/>
              <a:t> – the war between brothers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344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2550"/>
            <a:ext cx="8229600" cy="1143000"/>
          </a:xfrm>
        </p:spPr>
        <p:txBody>
          <a:bodyPr/>
          <a:lstStyle/>
          <a:p>
            <a:r>
              <a:rPr lang="en-US" b="1" dirty="0" smtClean="0"/>
              <a:t>Theme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5825"/>
            <a:ext cx="8229600" cy="5743575"/>
          </a:xfrm>
        </p:spPr>
        <p:txBody>
          <a:bodyPr/>
          <a:lstStyle/>
          <a:p>
            <a:r>
              <a:rPr lang="en-US" dirty="0" smtClean="0"/>
              <a:t>Central idea or message in a work of fiction</a:t>
            </a:r>
          </a:p>
          <a:p>
            <a:r>
              <a:rPr lang="en-US" dirty="0" smtClean="0"/>
              <a:t>Themes are timeless and universal</a:t>
            </a:r>
          </a:p>
          <a:p>
            <a:r>
              <a:rPr lang="en-US" dirty="0" smtClean="0"/>
              <a:t>Conflict drives theme – lesson learned by the protagonist…</a:t>
            </a:r>
          </a:p>
          <a:p>
            <a:r>
              <a:rPr lang="en-US" dirty="0" smtClean="0"/>
              <a:t>Themes are expressed in complete sentences</a:t>
            </a:r>
          </a:p>
          <a:p>
            <a:r>
              <a:rPr lang="en-US" dirty="0" smtClean="0"/>
              <a:t>Single words and phrases are “big ideas”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098" name="Picture 2" descr="C:\Users\jflory\AppData\Local\Microsoft\Windows\Temporary Internet Files\Content.IE5\NWGP80RQ\MP90044660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865" y="4286250"/>
            <a:ext cx="3192521" cy="246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304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1026" name="Picture 2" descr="C:\Users\jflory\AppData\Local\Microsoft\Windows\Temporary Internet Files\Content.IE5\QMTOFM5O\MC90043804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163" y="5052061"/>
            <a:ext cx="2377440" cy="2377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467678"/>
            <a:ext cx="8229600" cy="563848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There are over 20 species of the Ibis birds</a:t>
            </a:r>
          </a:p>
          <a:p>
            <a:r>
              <a:rPr lang="en-US" dirty="0" smtClean="0"/>
              <a:t>Birds inhabit tropical South America – the Caribbean</a:t>
            </a:r>
          </a:p>
          <a:p>
            <a:r>
              <a:rPr lang="en-US" dirty="0" smtClean="0"/>
              <a:t>The Ibis is the national bird of Trinidad and Tobago and is featured on their coat of arms</a:t>
            </a:r>
          </a:p>
          <a:p>
            <a:r>
              <a:rPr lang="en-US" dirty="0" smtClean="0"/>
              <a:t>Though abundant in places, their numbers are declining due to the destruction of their habitats, hunting, and excessive use of pesticides</a:t>
            </a:r>
          </a:p>
          <a:p>
            <a:r>
              <a:rPr lang="en-US" dirty="0" smtClean="0"/>
              <a:t>Diet consists of shrimp, crabs, shellfish, and aquatic insects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495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r>
              <a:rPr lang="en-US" dirty="0" smtClean="0"/>
              <a:t>The breeding season is variable but often occurs after heavy rains</a:t>
            </a:r>
          </a:p>
          <a:p>
            <a:r>
              <a:rPr lang="en-US" dirty="0" smtClean="0"/>
              <a:t>They generally lay two eggs, which are incubated for 21 – 23 days</a:t>
            </a:r>
          </a:p>
          <a:p>
            <a:r>
              <a:rPr lang="en-US" dirty="0" smtClean="0"/>
              <a:t>They are social birds that join together to form large flocks in the breeding season often with heron and other birds</a:t>
            </a:r>
          </a:p>
          <a:p>
            <a:r>
              <a:rPr lang="en-US" dirty="0" smtClean="0"/>
              <a:t>Then they all pair off although they mate with more than one individual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C:\Users\jflory\AppData\Local\Microsoft\Windows\Temporary Internet Files\Content.IE5\NWGP80RQ\MP90042800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261" y="4668441"/>
            <a:ext cx="273147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619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scarlet_ibis_33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11163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ibis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27356"/>
            <a:ext cx="8534400" cy="557688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Author Information:  James Hurst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0056"/>
            <a:ext cx="8229600" cy="536143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Born in 1922</a:t>
            </a:r>
          </a:p>
          <a:p>
            <a:r>
              <a:rPr lang="en-US" dirty="0" smtClean="0"/>
              <a:t>James grew up on a coastal farm in Jacksonville, North Carolina</a:t>
            </a:r>
          </a:p>
          <a:p>
            <a:r>
              <a:rPr lang="en-US" dirty="0" smtClean="0"/>
              <a:t>Served in the army in World </a:t>
            </a:r>
            <a:r>
              <a:rPr lang="en-US" smtClean="0"/>
              <a:t>War </a:t>
            </a:r>
            <a:r>
              <a:rPr lang="en-US" smtClean="0"/>
              <a:t>II</a:t>
            </a:r>
            <a:endParaRPr lang="en-US" dirty="0" smtClean="0"/>
          </a:p>
          <a:p>
            <a:r>
              <a:rPr lang="en-US" dirty="0" smtClean="0"/>
              <a:t>Studied to be a chemical engineer</a:t>
            </a:r>
          </a:p>
          <a:p>
            <a:r>
              <a:rPr lang="en-US" dirty="0" smtClean="0"/>
              <a:t>Also studied singing/acting at </a:t>
            </a:r>
          </a:p>
          <a:p>
            <a:pPr marL="0" indent="0">
              <a:buNone/>
            </a:pPr>
            <a:r>
              <a:rPr lang="en-US" dirty="0" smtClean="0"/>
              <a:t>    Julliard School in New York City </a:t>
            </a:r>
          </a:p>
          <a:p>
            <a:r>
              <a:rPr lang="en-US" dirty="0" smtClean="0"/>
              <a:t>Hurst moved to Italy to pursue a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career in opera but returned after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just three years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 descr="http://d202m5krfqbpi5.cloudfront.net/authors/1254247775p8/5941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225" y="4171188"/>
            <a:ext cx="1933575" cy="240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6223698"/>
          </a:xfrm>
        </p:spPr>
        <p:txBody>
          <a:bodyPr/>
          <a:lstStyle/>
          <a:p>
            <a:r>
              <a:rPr lang="en-US" dirty="0" smtClean="0"/>
              <a:t>When James returned to the United States, he became a banker and remained in that career for 34 years</a:t>
            </a:r>
          </a:p>
          <a:p>
            <a:r>
              <a:rPr lang="en-US" dirty="0" smtClean="0"/>
              <a:t>In his spare time, James wrote plays and short stories, including “The Scarlet Ibis”</a:t>
            </a:r>
          </a:p>
          <a:p>
            <a:r>
              <a:rPr lang="en-US" dirty="0" smtClean="0"/>
              <a:t>He finally retired from banking and returned to North Carolina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C:\Users\jflory\AppData\Local\Microsoft\Windows\Temporary Internet Files\Content.IE5\QMTOFM5O\MC900437405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69" y="3726180"/>
            <a:ext cx="3137758" cy="256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45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Story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“The Scarlet Ibis” was first published in </a:t>
            </a:r>
          </a:p>
          <a:p>
            <a:pPr>
              <a:buNone/>
            </a:pPr>
            <a:r>
              <a:rPr lang="en-US" i="1" dirty="0" smtClean="0"/>
              <a:t>The Atlantic Monthly </a:t>
            </a:r>
            <a:r>
              <a:rPr lang="en-US" dirty="0" smtClean="0"/>
              <a:t>in July 1960</a:t>
            </a:r>
          </a:p>
          <a:p>
            <a:r>
              <a:rPr lang="en-US" dirty="0" smtClean="0"/>
              <a:t>The story quickly became a classic and</a:t>
            </a:r>
          </a:p>
          <a:p>
            <a:pPr>
              <a:buNone/>
            </a:pPr>
            <a:r>
              <a:rPr lang="en-US" dirty="0" smtClean="0"/>
              <a:t> has been seen in almost every high-school literature textbook since the 1960s </a:t>
            </a:r>
          </a:p>
          <a:p>
            <a:r>
              <a:rPr lang="en-US" dirty="0" smtClean="0"/>
              <a:t>Hurst states that the three major characters of this story are Doodle, the narrator, and the setting</a:t>
            </a:r>
          </a:p>
          <a:p>
            <a:r>
              <a:rPr lang="en-US" dirty="0" smtClean="0"/>
              <a:t>When asked what this story is about, he stated, “that it comments on the tenacity and the splendor of the human spirit.”</a:t>
            </a:r>
          </a:p>
          <a:p>
            <a:endParaRPr lang="en-US" dirty="0"/>
          </a:p>
        </p:txBody>
      </p:sp>
      <p:pic>
        <p:nvPicPr>
          <p:cNvPr id="4" name="Picture 3" descr="ibi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3981" y="-1"/>
            <a:ext cx="2105333" cy="27553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1095</Words>
  <Application>Microsoft Office PowerPoint</Application>
  <PresentationFormat>On-screen Show (4:3)</PresentationFormat>
  <Paragraphs>110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The Scarlet Ibis </vt:lpstr>
      <vt:lpstr>What is an Ibis? </vt:lpstr>
      <vt:lpstr>PowerPoint Presentation</vt:lpstr>
      <vt:lpstr>PowerPoint Presentation</vt:lpstr>
      <vt:lpstr>PowerPoint Presentation</vt:lpstr>
      <vt:lpstr>PowerPoint Presentation</vt:lpstr>
      <vt:lpstr>Author Information:  James Hurst</vt:lpstr>
      <vt:lpstr>PowerPoint Presentation</vt:lpstr>
      <vt:lpstr>The Story </vt:lpstr>
      <vt:lpstr>James Hurst’s Hope</vt:lpstr>
      <vt:lpstr>“The Scarlet Ibis” and Allegory</vt:lpstr>
      <vt:lpstr>3 Big Allegorical Ideas</vt:lpstr>
      <vt:lpstr>“The Scarlet Ibis”</vt:lpstr>
      <vt:lpstr>PowerPoint Presentation</vt:lpstr>
      <vt:lpstr>Setting and Tone </vt:lpstr>
      <vt:lpstr>Foreshadowing</vt:lpstr>
      <vt:lpstr>Allusion</vt:lpstr>
      <vt:lpstr>Imagery</vt:lpstr>
      <vt:lpstr>Examples (Imagery)</vt:lpstr>
      <vt:lpstr>Symbols</vt:lpstr>
      <vt:lpstr>Theme </vt:lpstr>
    </vt:vector>
  </TitlesOfParts>
  <Company>Penn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Scarlet Ibis</dc:title>
  <dc:creator>Samantha Prendergast</dc:creator>
  <cp:lastModifiedBy>Jenn Flory</cp:lastModifiedBy>
  <cp:revision>29</cp:revision>
  <dcterms:created xsi:type="dcterms:W3CDTF">2011-10-31T00:57:33Z</dcterms:created>
  <dcterms:modified xsi:type="dcterms:W3CDTF">2013-12-02T19:21:30Z</dcterms:modified>
</cp:coreProperties>
</file>